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4" r:id="rId6"/>
    <p:sldId id="283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1" r:id="rId29"/>
    <p:sldId id="312" r:id="rId30"/>
    <p:sldId id="313" r:id="rId31"/>
    <p:sldId id="314" r:id="rId32"/>
    <p:sldId id="31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D60093"/>
    <a:srgbClr val="DADD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46"/>
            <a:ext cx="12917510" cy="683551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329646" y="-114189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28762" y="4844474"/>
            <a:ext cx="9144000" cy="606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5: Water, Rising Air, </a:t>
            </a:r>
          </a:p>
          <a:p>
            <a:r>
              <a:rPr lang="en-US" sz="4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Stability and Clouds</a:t>
            </a:r>
            <a:endParaRPr lang="en-US" sz="40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28789" y="174352"/>
            <a:ext cx="114879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Water, water, everywhere, but not a drop to drink….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-374115" y="1061619"/>
            <a:ext cx="8025776" cy="497983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  <a:defRPr/>
            </a:pP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Oceans account for most of water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(&gt;97%)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dirty="0"/>
              <a:t>Not readily useable by humans or plants</a:t>
            </a:r>
          </a:p>
          <a:p>
            <a:pPr lvl="2">
              <a:lnSpc>
                <a:spcPct val="80000"/>
              </a:lnSpc>
              <a:defRPr/>
            </a:pPr>
            <a:endParaRPr lang="en-US" altLang="en-US" dirty="0"/>
          </a:p>
          <a:p>
            <a:pPr lvl="1">
              <a:lnSpc>
                <a:spcPct val="80000"/>
              </a:lnSpc>
              <a:defRPr/>
            </a:pPr>
            <a:r>
              <a:rPr lang="en-US" altLang="en-US" sz="2800" dirty="0"/>
              <a:t> </a:t>
            </a: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Ice sheets in Antarctica and Greenland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(~3%)</a:t>
            </a:r>
          </a:p>
          <a:p>
            <a:pPr lvl="1">
              <a:lnSpc>
                <a:spcPct val="80000"/>
              </a:lnSpc>
              <a:defRPr/>
            </a:pPr>
            <a:endParaRPr lang="en-US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80000"/>
              </a:lnSpc>
              <a:defRPr/>
            </a:pPr>
            <a:r>
              <a:rPr lang="en-US" altLang="en-US" sz="2800" dirty="0"/>
              <a:t> </a:t>
            </a: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Atmosphere has only a little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(0.001%)</a:t>
            </a:r>
          </a:p>
          <a:p>
            <a:pPr lvl="1"/>
            <a:endParaRPr lang="en-US" altLang="en-U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29" y="2666874"/>
            <a:ext cx="4842590" cy="3861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64" y="3881621"/>
            <a:ext cx="3528391" cy="2646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6361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6770"/>
            <a:ext cx="12192000" cy="68580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555" y="0"/>
            <a:ext cx="9144000" cy="690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477555" y="395288"/>
            <a:ext cx="297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anose="020B0604030504040204" pitchFamily="34" charset="0"/>
              </a:rPr>
              <a:t>“The Hydrologic Cycle”</a:t>
            </a: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1429555" y="2133600"/>
            <a:ext cx="1600200" cy="838200"/>
          </a:xfrm>
          <a:prstGeom prst="ellips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2343955" y="3200400"/>
            <a:ext cx="1371600" cy="838200"/>
          </a:xfrm>
          <a:prstGeom prst="ellips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3867955" y="2362200"/>
            <a:ext cx="1371600" cy="838200"/>
          </a:xfrm>
          <a:prstGeom prst="ellips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6687355" y="3009900"/>
            <a:ext cx="1600200" cy="838200"/>
          </a:xfrm>
          <a:prstGeom prst="ellips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343955" y="3429000"/>
            <a:ext cx="19812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 b="1">
                <a:latin typeface="Tahoma" panose="020B0604030504040204" pitchFamily="34" charset="0"/>
              </a:rPr>
              <a:t>Evaporation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867955" y="2590800"/>
            <a:ext cx="19812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 b="1">
                <a:latin typeface="Tahoma" panose="020B0604030504040204" pitchFamily="34" charset="0"/>
              </a:rPr>
              <a:t>Precipitation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429555" y="2362200"/>
            <a:ext cx="19812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00" b="1">
                <a:latin typeface="Tahoma" panose="020B0604030504040204" pitchFamily="34" charset="0"/>
              </a:rPr>
              <a:t>Condensation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8592355" y="2590800"/>
            <a:ext cx="1295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500" b="1">
                <a:latin typeface="Tahoma" panose="020B0604030504040204" pitchFamily="34" charset="0"/>
              </a:rPr>
              <a:t>Run Off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9125755" y="5181600"/>
            <a:ext cx="1295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500" b="1">
                <a:latin typeface="Tahoma" panose="020B0604030504040204" pitchFamily="34" charset="0"/>
              </a:rPr>
              <a:t>Infiltration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6687355" y="3268663"/>
            <a:ext cx="16002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500" b="1">
                <a:latin typeface="Tahoma" panose="020B0604030504040204" pitchFamily="34" charset="0"/>
              </a:rPr>
              <a:t>Transpiration</a:t>
            </a:r>
          </a:p>
        </p:txBody>
      </p:sp>
    </p:spTree>
    <p:extLst>
      <p:ext uri="{BB962C8B-B14F-4D97-AF65-F5344CB8AC3E}">
        <p14:creationId xmlns:p14="http://schemas.microsoft.com/office/powerpoint/2010/main" val="298810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4157" y="0"/>
            <a:ext cx="120578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Processes Involving Water in the Atmosphere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4157" y="1105616"/>
            <a:ext cx="5378002" cy="57523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 smtClean="0">
                <a:solidFill>
                  <a:srgbClr val="800080"/>
                </a:solidFill>
              </a:rPr>
              <a:t>Evaporation –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Energy</a:t>
            </a:r>
          </a:p>
          <a:p>
            <a:pPr lvl="1">
              <a:defRPr/>
            </a:pPr>
            <a:r>
              <a:rPr lang="en-US" altLang="en-US" dirty="0" smtClean="0"/>
              <a:t>The process by which a liquid is transformed into a gas</a:t>
            </a:r>
          </a:p>
          <a:p>
            <a:pPr lvl="1">
              <a:defRPr/>
            </a:pPr>
            <a:r>
              <a:rPr lang="en-US" altLang="en-US" dirty="0" smtClean="0"/>
              <a:t>Powered by the Sun!</a:t>
            </a:r>
          </a:p>
          <a:p>
            <a:pPr lvl="1">
              <a:defRPr/>
            </a:pPr>
            <a:r>
              <a:rPr lang="en-US" altLang="en-US" dirty="0" smtClean="0"/>
              <a:t>Solar Radiation heat up the water molecules until they are “freed” from the liquid state</a:t>
            </a:r>
          </a:p>
          <a:p>
            <a:pPr lvl="1">
              <a:defRPr/>
            </a:pPr>
            <a:r>
              <a:rPr lang="en-US" altLang="en-US" dirty="0" smtClean="0">
                <a:solidFill>
                  <a:srgbClr val="D60093"/>
                </a:solidFill>
              </a:rPr>
              <a:t>Heat is absorbed during evaporation</a:t>
            </a:r>
          </a:p>
          <a:p>
            <a:pPr lvl="1">
              <a:defRPr/>
            </a:pPr>
            <a:endParaRPr lang="en-US" dirty="0" smtClean="0">
              <a:solidFill>
                <a:srgbClr val="D60093"/>
              </a:solidFill>
            </a:endParaRPr>
          </a:p>
          <a:p>
            <a:pPr lvl="0"/>
            <a:r>
              <a:rPr lang="en-US" b="1" dirty="0" smtClean="0">
                <a:solidFill>
                  <a:srgbClr val="800080"/>
                </a:solidFill>
              </a:rPr>
              <a:t>Condensation –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Releases Energy</a:t>
            </a:r>
          </a:p>
          <a:p>
            <a:pPr lvl="1">
              <a:defRPr/>
            </a:pPr>
            <a:r>
              <a:rPr lang="en-US" altLang="en-US" dirty="0" smtClean="0"/>
              <a:t>The change from a gas to a liquid</a:t>
            </a:r>
          </a:p>
          <a:p>
            <a:pPr lvl="1">
              <a:defRPr/>
            </a:pPr>
            <a:r>
              <a:rPr lang="en-US" altLang="en-US" dirty="0" smtClean="0"/>
              <a:t>Responsible for the formation of clouds</a:t>
            </a:r>
          </a:p>
          <a:p>
            <a:pPr lvl="1">
              <a:defRPr/>
            </a:pPr>
            <a:r>
              <a:rPr lang="en-US" altLang="en-US" b="1" dirty="0" smtClean="0">
                <a:solidFill>
                  <a:srgbClr val="D60093"/>
                </a:solidFill>
              </a:rPr>
              <a:t>Heat is released during condensation</a:t>
            </a:r>
          </a:p>
          <a:p>
            <a:pPr lvl="0"/>
            <a:endParaRPr lang="en-US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897" y="1225908"/>
            <a:ext cx="3962400" cy="2755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197" y="4359638"/>
            <a:ext cx="2819400" cy="2114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96" y="4359638"/>
            <a:ext cx="2120531" cy="2120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3202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Processes Involving Water in 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591356" y="1492988"/>
            <a:ext cx="5929963" cy="57273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 smtClean="0">
                <a:solidFill>
                  <a:srgbClr val="800080"/>
                </a:solidFill>
              </a:rPr>
              <a:t>Precipitation – Over Land &amp; Oceans</a:t>
            </a:r>
          </a:p>
          <a:p>
            <a:pPr lvl="1"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Falling liquid or solid in the atmosphere</a:t>
            </a:r>
            <a:r>
              <a:rPr lang="en-US" altLang="en-US" sz="26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  <a:p>
            <a:pPr lvl="1"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Returned the water to the ocean or soaks into the ground</a:t>
            </a:r>
            <a:endParaRPr lang="en-US" altLang="en-US" sz="2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Balances Evaporation</a:t>
            </a:r>
          </a:p>
          <a:p>
            <a:pPr lvl="2">
              <a:defRPr/>
            </a:pPr>
            <a:r>
              <a:rPr lang="en-US" altLang="en-US" b="1" dirty="0">
                <a:solidFill>
                  <a:srgbClr val="D60093"/>
                </a:solidFill>
              </a:rPr>
              <a:t>Average annual precipitation equals evaporation.</a:t>
            </a:r>
          </a:p>
          <a:p>
            <a:pPr marL="457200" lvl="1" indent="0">
              <a:buNone/>
              <a:defRPr/>
            </a:pPr>
            <a:endParaRPr lang="en-US" altLang="en-US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/>
            <a:r>
              <a:rPr lang="en-US" b="1" dirty="0" smtClean="0">
                <a:solidFill>
                  <a:srgbClr val="800080"/>
                </a:solidFill>
              </a:rPr>
              <a:t>Transpiration</a:t>
            </a:r>
          </a:p>
          <a:p>
            <a:pPr lvl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The release of water vapor to the atmosphere by </a:t>
            </a:r>
            <a:r>
              <a:rPr lang="en-US" alt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plants</a:t>
            </a:r>
            <a:endParaRPr lang="en-US" altLang="en-US" dirty="0"/>
          </a:p>
          <a:p>
            <a:pPr lvl="1">
              <a:defRPr/>
            </a:pPr>
            <a:r>
              <a:rPr lang="en-US" altLang="en-US" dirty="0"/>
              <a:t>Plants uptake water through their roots that fell as </a:t>
            </a:r>
            <a:r>
              <a:rPr lang="en-US" altLang="en-US" dirty="0" smtClean="0"/>
              <a:t>precipitation</a:t>
            </a:r>
            <a:endParaRPr lang="en-US" altLang="en-US" dirty="0"/>
          </a:p>
          <a:p>
            <a:pPr lvl="1">
              <a:defRPr/>
            </a:pPr>
            <a:r>
              <a:rPr lang="en-US" altLang="en-US" dirty="0"/>
              <a:t>Not as important as evaporation</a:t>
            </a:r>
          </a:p>
          <a:p>
            <a:pPr lvl="0"/>
            <a:endParaRPr lang="en-US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60" y="1209653"/>
            <a:ext cx="3817945" cy="255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05" y="4060803"/>
            <a:ext cx="3810000" cy="2632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9332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082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Relative Humidity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134896" y="1364198"/>
            <a:ext cx="4816698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The ratio of the air’s </a:t>
            </a:r>
            <a:r>
              <a:rPr lang="en-US" altLang="en-US" b="1" dirty="0">
                <a:solidFill>
                  <a:srgbClr val="D60093"/>
                </a:solidFill>
              </a:rPr>
              <a:t>actual water vapor content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compared with the </a:t>
            </a:r>
            <a:r>
              <a:rPr lang="en-US" altLang="en-US" b="1" dirty="0">
                <a:solidFill>
                  <a:srgbClr val="D60093"/>
                </a:solidFill>
              </a:rPr>
              <a:t>amount of water vapor required for saturation</a:t>
            </a:r>
            <a:r>
              <a:rPr lang="en-US" altLang="en-US" dirty="0"/>
              <a:t> at that </a:t>
            </a:r>
            <a:r>
              <a:rPr lang="en-US" altLang="en-US" b="1" dirty="0">
                <a:solidFill>
                  <a:srgbClr val="D60093"/>
                </a:solidFill>
              </a:rPr>
              <a:t>temperature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D60093"/>
                </a:solidFill>
              </a:rPr>
              <a:t>pressure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31" y="239454"/>
            <a:ext cx="6826134" cy="3598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107306" y="5158297"/>
            <a:ext cx="3276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500" dirty="0">
                <a:latin typeface="Tahoma" panose="020B0604030504040204" pitchFamily="34" charset="0"/>
              </a:rPr>
              <a:t>Relative Humidity = 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36306" y="4853497"/>
            <a:ext cx="47244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500" dirty="0">
                <a:latin typeface="Tahoma" panose="020B0604030504040204" pitchFamily="34" charset="0"/>
              </a:rPr>
              <a:t>Water vapor content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5536306" y="5631372"/>
            <a:ext cx="4419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500">
                <a:latin typeface="Tahoma" panose="020B0604030504040204" pitchFamily="34" charset="0"/>
              </a:rPr>
              <a:t>Water vapor capacity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069206" y="4580447"/>
            <a:ext cx="8534400" cy="1752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8927206" y="5266247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/>
              <a:t>X 100 percent</a:t>
            </a: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5383906" y="5478972"/>
            <a:ext cx="3505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Natural Changes in Humidity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07606" y="1542002"/>
            <a:ext cx="717353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dirty="0"/>
              <a:t>Daily changes in temperatures (daylight verses nighttime temperatures</a:t>
            </a:r>
            <a:r>
              <a:rPr lang="en-US" altLang="en-US" dirty="0" smtClean="0"/>
              <a:t>)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marL="609600" indent="-609600">
              <a:buFont typeface="Wingdings" panose="05000000000000000000" pitchFamily="2" charset="2"/>
              <a:buAutoNum type="arabicPeriod" startAt="2"/>
              <a:defRPr/>
            </a:pPr>
            <a:r>
              <a:rPr lang="en-US" altLang="en-US" dirty="0"/>
              <a:t>Temperature changes that result as air moves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horizontally</a:t>
            </a:r>
            <a:r>
              <a:rPr lang="en-US" altLang="en-US" dirty="0"/>
              <a:t> from one location to another</a:t>
            </a:r>
          </a:p>
          <a:p>
            <a:pPr marL="609600" indent="-609600">
              <a:buFont typeface="Wingdings" panose="05000000000000000000" pitchFamily="2" charset="2"/>
              <a:buAutoNum type="arabicPeriod" startAt="2"/>
              <a:defRPr/>
            </a:pPr>
            <a:endParaRPr lang="en-US" altLang="en-US" dirty="0"/>
          </a:p>
          <a:p>
            <a:pPr marL="609600" indent="-609600">
              <a:buFont typeface="Wingdings" panose="05000000000000000000" pitchFamily="2" charset="2"/>
              <a:buAutoNum type="arabicPeriod" startAt="2"/>
              <a:defRPr/>
            </a:pPr>
            <a:r>
              <a:rPr lang="en-US" altLang="en-US" dirty="0"/>
              <a:t>Temperature changes caused as air moves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vertically</a:t>
            </a:r>
            <a:r>
              <a:rPr lang="en-US" altLang="en-US" dirty="0"/>
              <a:t> in the atmosphere</a:t>
            </a:r>
          </a:p>
          <a:p>
            <a:pPr lvl="0"/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1" y="285320"/>
            <a:ext cx="3962883" cy="2193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5" descr="humidifier-inside-outs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16" y="3072326"/>
            <a:ext cx="3157538" cy="3438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311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Dew Point Temperature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33959" y="1311722"/>
            <a:ext cx="6778244" cy="5493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temperature</a:t>
            </a:r>
            <a:r>
              <a:rPr lang="en-US" altLang="en-US" dirty="0"/>
              <a:t> at which air needs to be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cooled</a:t>
            </a:r>
            <a:r>
              <a:rPr lang="en-US" altLang="en-US" dirty="0"/>
              <a:t> to reach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saturation</a:t>
            </a:r>
          </a:p>
          <a:p>
            <a:pPr marL="609600" indent="-609600">
              <a:defRPr/>
            </a:pPr>
            <a:endParaRPr lang="en-US" altLang="en-US" b="1" dirty="0"/>
          </a:p>
          <a:p>
            <a:pPr marL="609600" indent="-609600">
              <a:defRPr/>
            </a:pPr>
            <a:r>
              <a:rPr lang="en-US" altLang="en-US" dirty="0"/>
              <a:t>It is a measure of the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actual moisture content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of a parcel of air.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/>
              <a:t>The term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dew point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stems from the fact that during the night objects at the surface often cool below the dew-point are a coated with dew</a:t>
            </a:r>
            <a:r>
              <a:rPr lang="en-US" altLang="en-US" dirty="0" smtClean="0"/>
              <a:t>.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/>
              <a:t>When the dew point exceeds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~65F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it is considered humid by most people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/>
              <a:t>A dew point above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75F</a:t>
            </a:r>
            <a:r>
              <a:rPr lang="en-US" altLang="en-US" dirty="0"/>
              <a:t> is considered unbearable.</a:t>
            </a:r>
          </a:p>
          <a:p>
            <a:pPr marL="609600" indent="-609600">
              <a:defRPr/>
            </a:pPr>
            <a:endParaRPr lang="en-US" alt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9" y="280116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858" y="280116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9" descr="Hawaii Dew Poin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9" y="2618540"/>
            <a:ext cx="5128872" cy="3846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96022" y="4966050"/>
            <a:ext cx="2434587" cy="523220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59 F – 68 F</a:t>
            </a:r>
          </a:p>
        </p:txBody>
      </p:sp>
    </p:spTree>
    <p:extLst>
      <p:ext uri="{BB962C8B-B14F-4D97-AF65-F5344CB8AC3E}">
        <p14:creationId xmlns:p14="http://schemas.microsoft.com/office/powerpoint/2010/main" val="337862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98373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Processes that Lift Air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115" y="209282"/>
            <a:ext cx="6571725" cy="6439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Orographic Lifting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105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Frontal Wedging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105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Convergence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105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Localized Convective Lifting (differential heating)</a:t>
            </a:r>
          </a:p>
          <a:p>
            <a:pPr lvl="1">
              <a:defRPr/>
            </a:pPr>
            <a:endParaRPr lang="en-US" altLang="en-US" sz="3200" dirty="0"/>
          </a:p>
          <a:p>
            <a:pPr>
              <a:lnSpc>
                <a:spcPct val="80000"/>
              </a:lnSpc>
              <a:defRPr/>
            </a:pPr>
            <a:endParaRPr lang="en-US" altLang="en-US" sz="2600" dirty="0"/>
          </a:p>
          <a:p>
            <a:pPr lvl="0"/>
            <a:endParaRPr lang="en-US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341" y="1492902"/>
            <a:ext cx="2852546" cy="2293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335" y="1492902"/>
            <a:ext cx="2863122" cy="2296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341" y="4258100"/>
            <a:ext cx="2852546" cy="222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258100"/>
            <a:ext cx="7052383" cy="2268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4537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Lifted Condensation Level (LCL)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25036" y="1364198"/>
            <a:ext cx="6426557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The height at which rising air that is cooling at the dry adiabatic rate becomes saturated and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condensation</a:t>
            </a:r>
            <a:r>
              <a:rPr lang="en-US" altLang="en-US" dirty="0"/>
              <a:t> begins.</a:t>
            </a:r>
          </a:p>
          <a:p>
            <a:pPr lvl="0"/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7" y="1107582"/>
            <a:ext cx="5439096" cy="547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344" y="3214955"/>
            <a:ext cx="3810000" cy="24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980048" y="6187016"/>
            <a:ext cx="55389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latin typeface="Tahoma" panose="020B0604030504040204" pitchFamily="34" charset="0"/>
              </a:rPr>
              <a:t>Why most clouds have FLAT bottoms!!!</a:t>
            </a:r>
          </a:p>
        </p:txBody>
      </p:sp>
    </p:spTree>
    <p:extLst>
      <p:ext uri="{BB962C8B-B14F-4D97-AF65-F5344CB8AC3E}">
        <p14:creationId xmlns:p14="http://schemas.microsoft.com/office/powerpoint/2010/main" val="238125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Orographic Lifting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78062" y="1364198"/>
            <a:ext cx="717353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Air is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forced to rise over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a mountainous or topographic barrier</a:t>
            </a:r>
          </a:p>
          <a:p>
            <a:pPr marL="609600" indent="-609600">
              <a:defRPr/>
            </a:pPr>
            <a:r>
              <a:rPr lang="en-US" altLang="en-US" dirty="0"/>
              <a:t>Rain shadow desert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72" y="3381593"/>
            <a:ext cx="4316927" cy="346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926" y="3001506"/>
            <a:ext cx="6825803" cy="385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https://c2.staticflickr.com/8/7178/6814806652_cea17e015d_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28" y="187403"/>
            <a:ext cx="4316927" cy="3239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3488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Frontal Wedging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6916" y="1132378"/>
            <a:ext cx="1106295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Warmer, 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less dense air</a:t>
            </a:r>
            <a:r>
              <a:rPr lang="en-US" altLang="en-US" dirty="0"/>
              <a:t>, is forced over cooler, denser air</a:t>
            </a:r>
          </a:p>
          <a:p>
            <a:pPr marL="609600" indent="-609600">
              <a:defRPr/>
            </a:pP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Front</a:t>
            </a:r>
            <a:r>
              <a:rPr lang="en-US" altLang="en-US" dirty="0"/>
              <a:t> – when warm and cold air collide</a:t>
            </a:r>
          </a:p>
          <a:p>
            <a:pPr lvl="0"/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14" y="2352912"/>
            <a:ext cx="8483957" cy="4353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4818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Localized Convective Lifting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78062" y="1364198"/>
            <a:ext cx="7173532" cy="496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Unequal heating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of Earth’s surface causes pockets of air to be warmed more than the surrounding air.</a:t>
            </a:r>
          </a:p>
          <a:p>
            <a:pPr marL="609600" indent="-609600">
              <a:defRPr/>
            </a:pPr>
            <a:endParaRPr lang="en-US" altLang="en-US" sz="1200" dirty="0"/>
          </a:p>
          <a:p>
            <a:pPr marL="609600" indent="-609600">
              <a:defRPr/>
            </a:pPr>
            <a:r>
              <a:rPr lang="en-US" altLang="en-US" dirty="0"/>
              <a:t>Buoyant parcels (</a:t>
            </a:r>
            <a:r>
              <a:rPr lang="en-US" altLang="en-US" b="1" dirty="0">
                <a:solidFill>
                  <a:srgbClr val="D6009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thermals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CC0099"/>
                </a:solidFill>
              </a:rPr>
              <a:t> </a:t>
            </a:r>
            <a:r>
              <a:rPr lang="en-US" altLang="en-US" dirty="0"/>
              <a:t>of hot air rise.</a:t>
            </a:r>
          </a:p>
          <a:p>
            <a:pPr marL="609600" indent="-609600">
              <a:defRPr/>
            </a:pPr>
            <a:endParaRPr lang="en-US" altLang="en-US" sz="1600" dirty="0"/>
          </a:p>
          <a:p>
            <a:pPr marL="609600" indent="-609600">
              <a:defRPr/>
            </a:pPr>
            <a:r>
              <a:rPr lang="en-US" altLang="en-US" dirty="0"/>
              <a:t>After reaching the</a:t>
            </a:r>
            <a:r>
              <a:rPr lang="en-US" altLang="en-US" b="1" dirty="0"/>
              <a:t> LCL</a:t>
            </a:r>
            <a:r>
              <a:rPr lang="en-US" altLang="en-US" dirty="0"/>
              <a:t> they form clouds.</a:t>
            </a:r>
          </a:p>
          <a:p>
            <a:pPr lvl="0"/>
            <a:endParaRPr lang="en-US" dirty="0"/>
          </a:p>
        </p:txBody>
      </p:sp>
      <p:pic>
        <p:nvPicPr>
          <p:cNvPr id="4098" name="Picture 2" descr="http://cache1.asset-cache.net/xd/519714485.jpg?v=1&amp;c=IWSAsset&amp;k=2&amp;d=61BB0DE1DC36ED7BBF6EA8384E8E66ACD1DB44E5599D888AC94CEB99BD0A5B5FC592869360EF86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20" y="1325563"/>
            <a:ext cx="3994021" cy="2487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223" y="4419600"/>
            <a:ext cx="7067550" cy="2273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6425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7999" y="0"/>
            <a:ext cx="12959999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Convergence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7155" y="1043189"/>
            <a:ext cx="4116956" cy="5289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/>
            <a:r>
              <a:rPr lang="en-US" altLang="en-US" dirty="0"/>
              <a:t>When air flows in from </a:t>
            </a:r>
            <a:r>
              <a:rPr lang="en-US" altLang="en-US" b="1" dirty="0">
                <a:solidFill>
                  <a:srgbClr val="D60093"/>
                </a:solidFill>
              </a:rPr>
              <a:t>more than one direction</a:t>
            </a:r>
            <a:r>
              <a:rPr lang="en-US" altLang="en-US" dirty="0">
                <a:solidFill>
                  <a:srgbClr val="D60093"/>
                </a:solidFill>
              </a:rPr>
              <a:t> </a:t>
            </a:r>
            <a:r>
              <a:rPr lang="en-US" altLang="en-US" dirty="0"/>
              <a:t>(not a front) can collides</a:t>
            </a:r>
          </a:p>
          <a:p>
            <a:pPr marL="971550" lvl="1" indent="-514350"/>
            <a:r>
              <a:rPr lang="en-US" altLang="en-US" dirty="0"/>
              <a:t>It cannot go down.</a:t>
            </a:r>
          </a:p>
          <a:p>
            <a:pPr marL="971550" lvl="1" indent="-514350"/>
            <a:r>
              <a:rPr lang="en-US" altLang="en-US" dirty="0"/>
              <a:t>It goes up</a:t>
            </a:r>
            <a:r>
              <a:rPr lang="en-US" altLang="en-US" dirty="0" smtClean="0"/>
              <a:t>.</a:t>
            </a:r>
          </a:p>
          <a:p>
            <a:pPr marL="971550" lvl="1" indent="-514350"/>
            <a:endParaRPr lang="en-US" altLang="en-US" dirty="0"/>
          </a:p>
          <a:p>
            <a:pPr marL="514350" indent="-514350"/>
            <a:r>
              <a:rPr lang="en-US" altLang="en-US" dirty="0" smtClean="0"/>
              <a:t>Often happens over islands and other regions where two bodies of water are located closely together</a:t>
            </a:r>
            <a:endParaRPr lang="en-US" alt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264" y="2157516"/>
            <a:ext cx="6602303" cy="4175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559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Air Parcels… What are they?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942704" y="1210962"/>
            <a:ext cx="7008890" cy="371526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b="1" dirty="0">
                <a:solidFill>
                  <a:srgbClr val="80008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 Parcel is an imaginary volume of air</a:t>
            </a:r>
          </a:p>
          <a:p>
            <a:pPr marL="971550" lvl="1" indent="-514350">
              <a:defRPr/>
            </a:pPr>
            <a:r>
              <a:rPr lang="en-US" altLang="en-US" dirty="0"/>
              <a:t>Typically a few hundred cubic meters in volume</a:t>
            </a:r>
          </a:p>
          <a:p>
            <a:pPr marL="971550" lvl="1" indent="-514350">
              <a:defRPr/>
            </a:pPr>
            <a:endParaRPr lang="en-US" altLang="en-US" dirty="0"/>
          </a:p>
          <a:p>
            <a:pPr marL="971550" lvl="1" indent="-514350">
              <a:defRPr/>
            </a:pPr>
            <a:r>
              <a:rPr lang="en-US" altLang="en-US" dirty="0"/>
              <a:t>Acts independently of the surrounding air</a:t>
            </a:r>
          </a:p>
          <a:p>
            <a:pPr marL="971550" lvl="1" indent="-514350">
              <a:defRPr/>
            </a:pPr>
            <a:endParaRPr lang="en-US" altLang="en-US" dirty="0"/>
          </a:p>
          <a:p>
            <a:pPr marL="971550" lvl="1" indent="-514350">
              <a:defRPr/>
            </a:pPr>
            <a:r>
              <a:rPr lang="en-US" altLang="en-US" dirty="0"/>
              <a:t>It is assumed that no heat is transferred into, or out of it</a:t>
            </a:r>
          </a:p>
          <a:p>
            <a:pPr marL="971550" lvl="1" indent="-514350">
              <a:defRPr/>
            </a:pPr>
            <a:endParaRPr lang="en-US" altLang="en-US" dirty="0">
              <a:solidFill>
                <a:srgbClr val="FF0000"/>
              </a:solidFill>
            </a:endParaRPr>
          </a:p>
          <a:p>
            <a:pPr marL="971550" lvl="1" indent="-514350">
              <a:defRPr/>
            </a:pPr>
            <a:r>
              <a:rPr lang="en-US" altLang="en-US" b="1" dirty="0">
                <a:solidFill>
                  <a:srgbClr val="80008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HIGHLY </a:t>
            </a:r>
            <a:r>
              <a:rPr lang="en-US" altLang="en-US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IDEALIZED</a:t>
            </a:r>
          </a:p>
          <a:p>
            <a:pPr marL="971550" lvl="1" indent="-514350">
              <a:defRPr/>
            </a:pPr>
            <a:endParaRPr lang="en-US" altLang="en-US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14350" indent="-514350">
              <a:defRPr/>
            </a:pPr>
            <a:r>
              <a:rPr lang="en-US" altLang="en-US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We use them to talk about the likelihood that air will rise up or sink down.</a:t>
            </a:r>
          </a:p>
          <a:p>
            <a:pPr marL="971550" lvl="1" indent="-514350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We need to know this if we want to predict if clouds will form.</a:t>
            </a:r>
            <a:endParaRPr lang="en-US" alt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/>
            <a:endParaRPr lang="en-US" dirty="0"/>
          </a:p>
        </p:txBody>
      </p:sp>
      <p:pic>
        <p:nvPicPr>
          <p:cNvPr id="1026" name="Picture 2" descr="http://forecast.weather.gov/jetstream/synoptic/images/adiabat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39" y="210474"/>
            <a:ext cx="4139893" cy="4626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819896" y="5179326"/>
            <a:ext cx="8763000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dirty="0">
                <a:latin typeface="Tahoma" panose="020B0604030504040204" pitchFamily="34" charset="0"/>
              </a:rPr>
              <a:t>When air is allowed to </a:t>
            </a:r>
            <a:r>
              <a:rPr lang="en-US" altLang="en-US" sz="3500" b="1" dirty="0">
                <a:solidFill>
                  <a:srgbClr val="0000FF"/>
                </a:solidFill>
                <a:latin typeface="Tahoma" panose="020B0604030504040204" pitchFamily="34" charset="0"/>
              </a:rPr>
              <a:t>expand</a:t>
            </a:r>
            <a:r>
              <a:rPr lang="en-US" altLang="en-US" sz="3500" dirty="0">
                <a:latin typeface="Tahoma" panose="020B0604030504040204" pitchFamily="34" charset="0"/>
              </a:rPr>
              <a:t>, it </a:t>
            </a:r>
            <a:r>
              <a:rPr lang="en-US" altLang="en-US" sz="3500" b="1" dirty="0">
                <a:solidFill>
                  <a:srgbClr val="0000FF"/>
                </a:solidFill>
                <a:latin typeface="Tahoma" panose="020B0604030504040204" pitchFamily="34" charset="0"/>
              </a:rPr>
              <a:t>COOLS</a:t>
            </a:r>
            <a:r>
              <a:rPr lang="en-US" altLang="en-US" sz="3500" dirty="0">
                <a:latin typeface="Tahoma" panose="020B0604030504040204" pitchFamily="34" charset="0"/>
              </a:rPr>
              <a:t>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500" dirty="0">
                <a:latin typeface="Tahoma" panose="020B0604030504040204" pitchFamily="34" charset="0"/>
              </a:rPr>
              <a:t>When air is </a:t>
            </a:r>
            <a:r>
              <a:rPr lang="en-US" altLang="en-US" sz="3500" b="1" dirty="0">
                <a:solidFill>
                  <a:srgbClr val="FF0000"/>
                </a:solidFill>
                <a:latin typeface="Tahoma" panose="020B0604030504040204" pitchFamily="34" charset="0"/>
              </a:rPr>
              <a:t>compressed</a:t>
            </a:r>
            <a:r>
              <a:rPr lang="en-US" altLang="en-US" sz="3500" dirty="0">
                <a:latin typeface="Tahoma" panose="020B0604030504040204" pitchFamily="34" charset="0"/>
              </a:rPr>
              <a:t>, it </a:t>
            </a:r>
            <a:r>
              <a:rPr lang="en-US" altLang="en-US" sz="3500" b="1" dirty="0">
                <a:solidFill>
                  <a:srgbClr val="FF0000"/>
                </a:solidFill>
                <a:latin typeface="Tahoma" panose="020B0604030504040204" pitchFamily="34" charset="0"/>
              </a:rPr>
              <a:t>WARMS</a:t>
            </a:r>
            <a:r>
              <a:rPr lang="en-US" altLang="en-US" sz="3500" dirty="0"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882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1856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4687330" y="5252964"/>
            <a:ext cx="7294411" cy="606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Stability and Clouds</a:t>
            </a: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55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Atmospheric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25037" y="1596979"/>
            <a:ext cx="5828763" cy="4774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When air rises it cools and eventually produces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clouds</a:t>
            </a:r>
          </a:p>
          <a:p>
            <a:pPr marL="609600" indent="-609600">
              <a:defRPr/>
            </a:pPr>
            <a:endParaRPr lang="en-US" altLang="en-US" b="1" dirty="0">
              <a:solidFill>
                <a:srgbClr val="CC0099"/>
              </a:solidFill>
            </a:endParaRPr>
          </a:p>
          <a:p>
            <a:pPr marL="609600" indent="-609600">
              <a:defRPr/>
            </a:pPr>
            <a:r>
              <a:rPr lang="en-US" altLang="en-US" dirty="0"/>
              <a:t>By comparing a parcel of air to its surrounding you can tell if will rise or sink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42" y="222832"/>
            <a:ext cx="4721181" cy="6358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g.over-blog.com/600x132/5/92/90/01/Documents-1/Panorama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887" y="4679222"/>
            <a:ext cx="5972913" cy="1325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5926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95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Atmospheric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22005" y="1325563"/>
            <a:ext cx="6168981" cy="5046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Stable Air</a:t>
            </a:r>
          </a:p>
          <a:p>
            <a:pPr marL="971550" lvl="1" indent="-514350">
              <a:defRPr/>
            </a:pPr>
            <a:r>
              <a:rPr lang="en-US" altLang="en-US" sz="3200" dirty="0"/>
              <a:t>If a parcel were cooler than the surrounding environment, it would be more dense</a:t>
            </a:r>
          </a:p>
          <a:p>
            <a:pPr marL="971550" lvl="1" indent="-514350">
              <a:defRPr/>
            </a:pPr>
            <a:endParaRPr lang="en-US" altLang="en-US" sz="3200" dirty="0"/>
          </a:p>
          <a:p>
            <a:pPr marL="971550" lvl="1" indent="-514350">
              <a:defRPr/>
            </a:pPr>
            <a:r>
              <a:rPr lang="en-US" altLang="en-US" sz="3200" dirty="0"/>
              <a:t>If allowed to do so it would sink back to it’s original position</a:t>
            </a:r>
          </a:p>
          <a:p>
            <a:pPr marL="971550" lvl="1" indent="-514350">
              <a:defRPr/>
            </a:pPr>
            <a:endParaRPr lang="en-US" altLang="en-US" sz="3200" dirty="0"/>
          </a:p>
          <a:p>
            <a:pPr marL="971550" lvl="1" indent="-514350">
              <a:defRPr/>
            </a:pPr>
            <a:r>
              <a:rPr lang="en-US" altLang="en-US" sz="3200" dirty="0"/>
              <a:t>Air of this type </a:t>
            </a:r>
            <a:r>
              <a:rPr lang="en-US" alt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resists vertical motion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7" y="172591"/>
            <a:ext cx="4791030" cy="645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880314" y="643944"/>
            <a:ext cx="1506829" cy="5982098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16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95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Atmospheric Stability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82613" y="1325563"/>
            <a:ext cx="5571187" cy="5046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Unstable Air</a:t>
            </a:r>
          </a:p>
          <a:p>
            <a:pPr marL="971550" lvl="1" indent="-514350">
              <a:defRPr/>
            </a:pPr>
            <a:r>
              <a:rPr lang="en-US" altLang="en-US" sz="3200" dirty="0"/>
              <a:t>If a parcel were warmer than the surrounding environment, it would be less dense</a:t>
            </a:r>
          </a:p>
          <a:p>
            <a:pPr marL="971550" lvl="1" indent="-514350">
              <a:defRPr/>
            </a:pPr>
            <a:endParaRPr lang="en-US" altLang="en-US" sz="3200" dirty="0"/>
          </a:p>
          <a:p>
            <a:pPr marL="971550" lvl="1" indent="-514350">
              <a:defRPr/>
            </a:pPr>
            <a:r>
              <a:rPr lang="en-US" altLang="en-US" sz="3200" dirty="0"/>
              <a:t>If allowed to do so it would rise until it reached an altitude where it’s temperature </a:t>
            </a:r>
            <a:r>
              <a:rPr lang="en-US" alt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equaled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US" sz="3200" dirty="0"/>
              <a:t>that of its surroundings.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7" y="172591"/>
            <a:ext cx="4791030" cy="645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70367" y="527965"/>
            <a:ext cx="1584191" cy="6098077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70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Stability and Daily Weather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51549" y="1325563"/>
            <a:ext cx="6202252" cy="504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defRPr/>
            </a:pPr>
            <a:r>
              <a:rPr lang="en-US" altLang="en-US" dirty="0"/>
              <a:t>In general, when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stable air</a:t>
            </a:r>
            <a:r>
              <a:rPr lang="en-US" altLang="en-US" dirty="0"/>
              <a:t> is forced aloft, the associated clouds have little vertical thickness, and precipitation, if any, is light.</a:t>
            </a:r>
          </a:p>
          <a:p>
            <a:pPr marL="609600" indent="-609600">
              <a:defRPr/>
            </a:pPr>
            <a:endParaRPr lang="en-US" altLang="en-US" dirty="0"/>
          </a:p>
          <a:p>
            <a:pPr marL="609600" indent="-609600">
              <a:defRPr/>
            </a:pPr>
            <a:r>
              <a:rPr lang="en-US" altLang="en-US" dirty="0"/>
              <a:t>In contrast, clouds associated with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unstable air</a:t>
            </a:r>
            <a:r>
              <a:rPr lang="en-US" altLang="en-US" dirty="0">
                <a:solidFill>
                  <a:srgbClr val="00B050"/>
                </a:solidFill>
              </a:rPr>
              <a:t> </a:t>
            </a:r>
            <a:r>
              <a:rPr lang="en-US" altLang="en-US" dirty="0"/>
              <a:t>are towering and frequently accompanied by heavy rain. </a:t>
            </a:r>
            <a:endParaRPr lang="en-US" altLang="en-US" dirty="0" smtClean="0"/>
          </a:p>
          <a:p>
            <a:pPr marL="1066800" lvl="1" indent="-609600">
              <a:defRPr/>
            </a:pPr>
            <a:r>
              <a:rPr lang="en-US" altLang="en-US" dirty="0" smtClean="0"/>
              <a:t>e.g. the thunderstorms we had last fall were caused by unstable air related to passing hurricanes</a:t>
            </a:r>
            <a:endParaRPr lang="en-US" alt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58" y="1328197"/>
            <a:ext cx="3333750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71" y="4223797"/>
            <a:ext cx="3328987" cy="2147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6861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Clouds!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321972"/>
            <a:ext cx="7330912" cy="6362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dirty="0"/>
              <a:t>A cloud can be defined as 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any visible aggregate of tiny droplets of water or tiny ice crystals, or a mixture of both</a:t>
            </a:r>
            <a:r>
              <a:rPr lang="en-US" altLang="en-US" dirty="0"/>
              <a:t>.</a:t>
            </a:r>
          </a:p>
          <a:p>
            <a:pPr>
              <a:lnSpc>
                <a:spcPct val="80000"/>
              </a:lnSpc>
              <a:defRPr/>
            </a:pPr>
            <a:endParaRPr lang="en-US" altLang="en-US" dirty="0"/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They are beautiful </a:t>
            </a:r>
            <a:r>
              <a:rPr lang="en-US" altLang="en-US" sz="2600" dirty="0" smtClean="0"/>
              <a:t>and are the main features in many folktales, </a:t>
            </a:r>
            <a:r>
              <a:rPr lang="en-US" altLang="en-US" sz="2600" dirty="0" err="1" smtClean="0"/>
              <a:t>mele</a:t>
            </a:r>
            <a:r>
              <a:rPr lang="en-US" altLang="en-US" sz="2600" dirty="0" smtClean="0"/>
              <a:t>, </a:t>
            </a:r>
            <a:r>
              <a:rPr lang="en-US" altLang="en-US" sz="2600" dirty="0" err="1" smtClean="0"/>
              <a:t>oli</a:t>
            </a:r>
            <a:r>
              <a:rPr lang="en-US" altLang="en-US" sz="2600" dirty="0" smtClean="0"/>
              <a:t> and other stories and art.</a:t>
            </a:r>
            <a:endParaRPr lang="en-US" altLang="en-US" sz="2600" dirty="0"/>
          </a:p>
          <a:p>
            <a:pPr lvl="1">
              <a:lnSpc>
                <a:spcPct val="80000"/>
              </a:lnSpc>
              <a:defRPr/>
            </a:pPr>
            <a:endParaRPr lang="en-US" altLang="en-US" sz="2600" dirty="0"/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They help </a:t>
            </a:r>
            <a:r>
              <a:rPr lang="en-US" altLang="en-US" sz="2600" dirty="0" smtClean="0"/>
              <a:t>meteorologists, and the ancient </a:t>
            </a:r>
            <a:r>
              <a:rPr lang="en-US" altLang="en-US" sz="2600" dirty="0" err="1"/>
              <a:t>P</a:t>
            </a:r>
            <a:r>
              <a:rPr lang="en-US" altLang="en-US" sz="2600" dirty="0" err="1" smtClean="0"/>
              <a:t>olyneisans</a:t>
            </a:r>
            <a:r>
              <a:rPr lang="en-US" altLang="en-US" sz="2600" dirty="0" smtClean="0"/>
              <a:t>, </a:t>
            </a:r>
            <a:r>
              <a:rPr lang="en-US" altLang="en-US" sz="2600" dirty="0"/>
              <a:t>figure out what’s going on in the </a:t>
            </a:r>
            <a:r>
              <a:rPr lang="en-US" altLang="en-US" sz="2600" dirty="0" smtClean="0"/>
              <a:t>atmosphere and what will happen in the future.</a:t>
            </a:r>
          </a:p>
          <a:p>
            <a:pPr lvl="1">
              <a:lnSpc>
                <a:spcPct val="80000"/>
              </a:lnSpc>
              <a:defRPr/>
            </a:pPr>
            <a:endParaRPr lang="en-US" sz="2600" dirty="0"/>
          </a:p>
          <a:p>
            <a:pPr lvl="1">
              <a:lnSpc>
                <a:spcPct val="80000"/>
              </a:lnSpc>
              <a:defRPr/>
            </a:pPr>
            <a:r>
              <a:rPr lang="en-US" sz="2600" dirty="0" smtClean="0"/>
              <a:t>The </a:t>
            </a:r>
            <a:r>
              <a:rPr lang="en-US" sz="2600" dirty="0"/>
              <a:t>basic Hawaiian word for cloud is </a:t>
            </a:r>
            <a:r>
              <a:rPr lang="en-US" sz="2600" b="1" i="1" dirty="0" err="1">
                <a:solidFill>
                  <a:srgbClr val="FF0000"/>
                </a:solidFill>
              </a:rPr>
              <a:t>ao</a:t>
            </a:r>
            <a:r>
              <a:rPr lang="en-US" sz="2600" dirty="0"/>
              <a:t>, but there are many cloud descriptions. </a:t>
            </a:r>
            <a:endParaRPr lang="en-US" sz="2600" dirty="0" smtClean="0"/>
          </a:p>
          <a:p>
            <a:pPr lvl="1">
              <a:lnSpc>
                <a:spcPct val="80000"/>
              </a:lnSpc>
              <a:defRPr/>
            </a:pPr>
            <a:endParaRPr lang="en-US" sz="2600" dirty="0"/>
          </a:p>
          <a:p>
            <a:pPr lvl="1">
              <a:lnSpc>
                <a:spcPct val="80000"/>
              </a:lnSpc>
              <a:defRPr/>
            </a:pPr>
            <a:r>
              <a:rPr lang="en-US" sz="2800" dirty="0"/>
              <a:t>Clouds are also named after colors, with </a:t>
            </a:r>
            <a:r>
              <a:rPr lang="en-US" sz="2800" b="1" i="1" dirty="0">
                <a:solidFill>
                  <a:srgbClr val="FF0000"/>
                </a:solidFill>
              </a:rPr>
              <a:t>'</a:t>
            </a:r>
            <a:r>
              <a:rPr lang="en-US" sz="2800" b="1" i="1" dirty="0" err="1">
                <a:solidFill>
                  <a:srgbClr val="FF0000"/>
                </a:solidFill>
              </a:rPr>
              <a:t>ele'ele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referring to a black cloud and </a:t>
            </a:r>
            <a:r>
              <a:rPr lang="en-US" sz="2800" b="1" i="1" dirty="0" err="1">
                <a:solidFill>
                  <a:srgbClr val="FF0000"/>
                </a:solidFill>
              </a:rPr>
              <a:t>ke'oke'o</a:t>
            </a:r>
            <a:r>
              <a:rPr lang="en-US" sz="2800" dirty="0"/>
              <a:t> to a white cloud. A sheltering cloud is called </a:t>
            </a:r>
            <a:r>
              <a:rPr lang="en-US" sz="2800" b="1" i="1" dirty="0" err="1">
                <a:solidFill>
                  <a:srgbClr val="FF0000"/>
                </a:solidFill>
              </a:rPr>
              <a:t>ho'omalumalu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a threatening cloud, </a:t>
            </a:r>
            <a:r>
              <a:rPr lang="en-US" sz="2800" b="1" i="1" dirty="0" err="1">
                <a:solidFill>
                  <a:srgbClr val="FF0000"/>
                </a:solidFill>
              </a:rPr>
              <a:t>ho'oweliweli</a:t>
            </a:r>
            <a:r>
              <a:rPr lang="en-US" sz="2800" dirty="0"/>
              <a:t>.</a:t>
            </a:r>
            <a:endParaRPr lang="en-US" sz="2600" dirty="0" smtClean="0"/>
          </a:p>
          <a:p>
            <a:endParaRPr lang="en-US" b="1" dirty="0"/>
          </a:p>
          <a:p>
            <a:r>
              <a:rPr lang="en-US" b="1" dirty="0" smtClean="0"/>
              <a:t>Sky</a:t>
            </a:r>
            <a:r>
              <a:rPr lang="en-US" b="1" dirty="0"/>
              <a:t>:</a:t>
            </a:r>
            <a:r>
              <a:rPr lang="en-US" dirty="0"/>
              <a:t> The word for sky is</a:t>
            </a:r>
            <a:r>
              <a:rPr lang="en-US" i="1" dirty="0"/>
              <a:t> </a:t>
            </a:r>
            <a:r>
              <a:rPr lang="en-US" b="1" i="1" dirty="0" err="1">
                <a:solidFill>
                  <a:srgbClr val="FF0000"/>
                </a:solidFill>
              </a:rPr>
              <a:t>lani</a:t>
            </a:r>
            <a:r>
              <a:rPr lang="en-US" i="1" dirty="0"/>
              <a:t>. </a:t>
            </a:r>
            <a:endParaRPr lang="en-US" i="1" dirty="0" smtClean="0"/>
          </a:p>
        </p:txBody>
      </p:sp>
      <p:pic>
        <p:nvPicPr>
          <p:cNvPr id="13314" name="Picture 2" descr="https://encrypted-tbn0.gstatic.com/images?q=tbn:ANd9GcSyoD9G2mj_hmHdQPwHgK38oxUbfTWWUGkB58se_ksZceI0jpB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930" y="1699138"/>
            <a:ext cx="3933825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42993" y="5688569"/>
            <a:ext cx="3477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Griswold LOVES Clouds!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609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Recipe for a Cloud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0486" y="1222531"/>
            <a:ext cx="6138044" cy="537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b="1" dirty="0">
                <a:solidFill>
                  <a:srgbClr val="00B050"/>
                </a:solidFill>
              </a:rPr>
              <a:t>Cloud Condensation Nuclei</a:t>
            </a:r>
            <a:r>
              <a:rPr lang="en-US" altLang="en-US" dirty="0">
                <a:solidFill>
                  <a:srgbClr val="00B050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CCN</a:t>
            </a:r>
            <a:r>
              <a:rPr lang="en-US" altLang="en-US" dirty="0"/>
              <a:t>)</a:t>
            </a:r>
          </a:p>
          <a:p>
            <a:pPr marL="895350" lvl="1" indent="-438150">
              <a:lnSpc>
                <a:spcPct val="80000"/>
              </a:lnSpc>
              <a:defRPr/>
            </a:pPr>
            <a:r>
              <a:rPr lang="en-US" altLang="en-US" sz="2500" dirty="0" smtClean="0"/>
              <a:t>Particles of sea salt, dust, other materials</a:t>
            </a:r>
          </a:p>
          <a:p>
            <a:pPr marL="895350" lvl="1" indent="-438150">
              <a:lnSpc>
                <a:spcPct val="80000"/>
              </a:lnSpc>
              <a:defRPr/>
            </a:pPr>
            <a:r>
              <a:rPr lang="en-US" altLang="en-US" sz="2500" dirty="0" smtClean="0"/>
              <a:t>Serve </a:t>
            </a:r>
            <a:r>
              <a:rPr lang="en-US" altLang="en-US" sz="2500" dirty="0"/>
              <a:t>as the surface for water vapor to condense upon</a:t>
            </a:r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altLang="en-US" sz="2500" dirty="0"/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b="1" dirty="0">
                <a:solidFill>
                  <a:srgbClr val="00B050"/>
                </a:solidFill>
              </a:rPr>
              <a:t>Rising Air</a:t>
            </a:r>
          </a:p>
          <a:p>
            <a:pPr marL="895350" lvl="1" indent="-438150">
              <a:lnSpc>
                <a:spcPct val="80000"/>
              </a:lnSpc>
              <a:defRPr/>
            </a:pPr>
            <a:r>
              <a:rPr lang="en-US" altLang="en-US" sz="2500" dirty="0"/>
              <a:t>By one of the methods described </a:t>
            </a:r>
            <a:r>
              <a:rPr lang="en-US" altLang="en-US" sz="2500" dirty="0" smtClean="0"/>
              <a:t>on Tuesday.</a:t>
            </a:r>
            <a:endParaRPr lang="en-US" altLang="en-US" sz="2500" dirty="0"/>
          </a:p>
          <a:p>
            <a:pPr marL="895350" lvl="1" indent="-438150">
              <a:lnSpc>
                <a:spcPct val="80000"/>
              </a:lnSpc>
              <a:defRPr/>
            </a:pPr>
            <a:r>
              <a:rPr lang="en-US" altLang="en-US" sz="2500" dirty="0" smtClean="0"/>
              <a:t>Causes </a:t>
            </a:r>
            <a:r>
              <a:rPr lang="en-US" altLang="en-US" sz="2500" dirty="0"/>
              <a:t>cooling </a:t>
            </a:r>
          </a:p>
          <a:p>
            <a:pPr marL="895350" lvl="1" indent="-438150">
              <a:lnSpc>
                <a:spcPct val="80000"/>
              </a:lnSpc>
              <a:defRPr/>
            </a:pPr>
            <a:r>
              <a:rPr lang="en-US" altLang="en-US" sz="2500" dirty="0"/>
              <a:t>Condensation occurs at the LCL</a:t>
            </a:r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altLang="en-US" sz="2500" dirty="0"/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b="1" dirty="0">
                <a:solidFill>
                  <a:srgbClr val="00B050"/>
                </a:solidFill>
              </a:rPr>
              <a:t>Water Vapor</a:t>
            </a:r>
          </a:p>
        </p:txBody>
      </p:sp>
      <p:pic>
        <p:nvPicPr>
          <p:cNvPr id="3076" name="Picture 4" descr="http://easyscienceforkids.com/wp-content/uploads/2013/05/clouds_form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914" y="1921498"/>
            <a:ext cx="4570579" cy="4035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2698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Cloud Classification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/>
          </p:nvPr>
        </p:nvGraphicFramePr>
        <p:xfrm>
          <a:off x="210622" y="1325563"/>
          <a:ext cx="11534909" cy="542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hoto Editor Photo" r:id="rId4" imgW="7621064" imgH="5714286" progId="MSPhotoEd.3">
                  <p:embed/>
                </p:oleObj>
              </mc:Choice>
              <mc:Fallback>
                <p:oleObj name="Photo Editor Photo" r:id="rId4" imgW="7621064" imgH="57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6643" b="20642"/>
                      <a:stretch>
                        <a:fillRect/>
                      </a:stretch>
                    </p:blipFill>
                    <p:spPr bwMode="auto">
                      <a:xfrm>
                        <a:off x="210622" y="1325563"/>
                        <a:ext cx="11534909" cy="5425038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73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63926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High Clouds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5500" y="1118120"/>
            <a:ext cx="10971028" cy="5810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Cirrus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Fibrous, “mare’s tails</a:t>
            </a:r>
            <a:r>
              <a:rPr lang="en-US" altLang="en-US" sz="2600" dirty="0" smtClean="0"/>
              <a:t>”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pūrehurehu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en-US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pūrerehu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smtClean="0"/>
              <a:t>– in Maori</a:t>
            </a:r>
            <a:endParaRPr lang="en-US" altLang="en-US" sz="2600" dirty="0"/>
          </a:p>
          <a:p>
            <a:pPr>
              <a:lnSpc>
                <a:spcPct val="80000"/>
              </a:lnSpc>
              <a:defRPr/>
            </a:pPr>
            <a:endParaRPr lang="en-US" altLang="en-US" sz="1200" dirty="0"/>
          </a:p>
          <a:p>
            <a:pPr>
              <a:lnSpc>
                <a:spcPct val="80000"/>
              </a:lnSpc>
              <a:defRPr/>
            </a:pPr>
            <a:r>
              <a:rPr lang="en-US" altLang="en-US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Cirrostratus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White, produces halo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Approach of warm front</a:t>
            </a:r>
          </a:p>
          <a:p>
            <a:pPr>
              <a:lnSpc>
                <a:spcPct val="80000"/>
              </a:lnSpc>
              <a:defRPr/>
            </a:pPr>
            <a:endParaRPr lang="en-US" altLang="en-US" sz="2600" dirty="0"/>
          </a:p>
          <a:p>
            <a:pPr>
              <a:lnSpc>
                <a:spcPct val="80000"/>
              </a:lnSpc>
              <a:defRPr/>
            </a:pPr>
            <a:r>
              <a:rPr lang="en-US" altLang="en-US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Cirrocumulus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White, small cells or ripple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looks like “Fish Scales</a:t>
            </a:r>
            <a:r>
              <a:rPr lang="en-US" altLang="en-US" sz="2600" dirty="0" smtClean="0"/>
              <a:t>”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māra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kūmara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Ngātoro-i-rangi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/>
              <a:t>– in </a:t>
            </a:r>
            <a:r>
              <a:rPr lang="en-US" sz="2600" dirty="0" smtClean="0"/>
              <a:t>Maori</a:t>
            </a:r>
            <a:endParaRPr lang="en-US" altLang="en-US" sz="2600" dirty="0"/>
          </a:p>
          <a:p>
            <a:pPr>
              <a:lnSpc>
                <a:spcPct val="80000"/>
              </a:lnSpc>
              <a:defRPr/>
            </a:pPr>
            <a:endParaRPr lang="en-US" altLang="en-US" sz="1200" dirty="0"/>
          </a:p>
          <a:p>
            <a:pPr>
              <a:lnSpc>
                <a:spcPct val="80000"/>
              </a:lnSpc>
              <a:defRPr/>
            </a:pPr>
            <a:r>
              <a:rPr lang="en-US" altLang="en-US" sz="3000" dirty="0"/>
              <a:t>Above 6000 m (20,000 </a:t>
            </a:r>
            <a:r>
              <a:rPr lang="en-US" altLang="en-US" sz="3000" dirty="0" err="1"/>
              <a:t>ft</a:t>
            </a:r>
            <a:r>
              <a:rPr lang="en-US" altLang="en-US" sz="3000" dirty="0"/>
              <a:t>)</a:t>
            </a:r>
          </a:p>
          <a:p>
            <a:pPr>
              <a:lnSpc>
                <a:spcPct val="80000"/>
              </a:lnSpc>
              <a:defRPr/>
            </a:pPr>
            <a:endParaRPr lang="en-US" altLang="en-US" sz="1200" dirty="0"/>
          </a:p>
          <a:p>
            <a:pPr>
              <a:lnSpc>
                <a:spcPct val="80000"/>
              </a:lnSpc>
              <a:defRPr/>
            </a:pPr>
            <a:r>
              <a:rPr lang="en-US" altLang="en-US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ICE ONLY</a:t>
            </a:r>
          </a:p>
          <a:p>
            <a:pPr>
              <a:lnSpc>
                <a:spcPct val="80000"/>
              </a:lnSpc>
              <a:defRPr/>
            </a:pPr>
            <a:endParaRPr lang="en-US" altLang="en-US" sz="12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000" dirty="0"/>
              <a:t>No Significant Precipitation</a:t>
            </a:r>
          </a:p>
          <a:p>
            <a:pPr>
              <a:lnSpc>
                <a:spcPct val="80000"/>
              </a:lnSpc>
              <a:defRPr/>
            </a:pPr>
            <a:endParaRPr lang="en-US" altLang="en-US" sz="25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21" y="561435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21" y="2542635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21" y="4523835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1582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76400" y="0"/>
            <a:ext cx="53999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Middle Clouds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2"/>
            <a:ext cx="10971028" cy="5422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Altocumulus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Large patches of rounded masses or rolls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Usually water droplets</a:t>
            </a:r>
          </a:p>
          <a:p>
            <a:pPr>
              <a:lnSpc>
                <a:spcPct val="80000"/>
              </a:lnSpc>
              <a:defRPr/>
            </a:pPr>
            <a:endParaRPr lang="en-US" altLang="en-US" sz="24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Altostratus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Formless layer of grey cloud cover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Sun is only visible as a bright spot.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NO Halos</a:t>
            </a:r>
          </a:p>
          <a:p>
            <a:pPr lvl="1">
              <a:lnSpc>
                <a:spcPct val="80000"/>
              </a:lnSpc>
              <a:defRPr/>
            </a:pPr>
            <a:endParaRPr lang="en-US" altLang="en-US" sz="20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dirty="0"/>
              <a:t>Between 2000-6000 m (6,500-20,000 </a:t>
            </a:r>
            <a:r>
              <a:rPr lang="en-US" altLang="en-US" sz="2400" dirty="0" err="1"/>
              <a:t>ft</a:t>
            </a:r>
            <a:r>
              <a:rPr lang="en-US" altLang="en-US" sz="2400" dirty="0"/>
              <a:t>)</a:t>
            </a:r>
          </a:p>
          <a:p>
            <a:pPr>
              <a:lnSpc>
                <a:spcPct val="80000"/>
              </a:lnSpc>
              <a:defRPr/>
            </a:pPr>
            <a:endParaRPr lang="en-US" altLang="en-US" sz="24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Mostly Water</a:t>
            </a:r>
          </a:p>
          <a:p>
            <a:pPr>
              <a:lnSpc>
                <a:spcPct val="80000"/>
              </a:lnSpc>
              <a:defRPr/>
            </a:pP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400" dirty="0"/>
              <a:t>Infrequently Precipitates Snow or Drizzle</a:t>
            </a:r>
          </a:p>
        </p:txBody>
      </p:sp>
      <p:pic>
        <p:nvPicPr>
          <p:cNvPr id="8" name="Picture 4" descr="JPL_Altocumulus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185" y="485761"/>
            <a:ext cx="3656012" cy="2732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 descr="NYC_2011_Long_Island_Beach_Altocumul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597" y="3849674"/>
            <a:ext cx="3656013" cy="2732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793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36395" y="-15137"/>
            <a:ext cx="32841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Low Clouds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8941" y="656823"/>
            <a:ext cx="11134860" cy="5714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1000"/>
              </a:spcBef>
              <a:defRPr/>
            </a:pPr>
            <a:r>
              <a:rPr lang="en-US" alt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Stratus –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– in </a:t>
            </a:r>
            <a:r>
              <a:rPr lang="en-US" sz="2000" dirty="0" smtClean="0"/>
              <a:t>Hawaiian</a:t>
            </a:r>
            <a:endParaRPr lang="en-US" alt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defRPr/>
            </a:pPr>
            <a:r>
              <a:rPr lang="en-US" altLang="en-US" sz="2000" dirty="0"/>
              <a:t>Uniform layer covering most of sky</a:t>
            </a:r>
          </a:p>
          <a:p>
            <a:pPr lvl="1">
              <a:defRPr/>
            </a:pPr>
            <a:r>
              <a:rPr lang="en-US" altLang="en-US" sz="2000" dirty="0"/>
              <a:t>Sometimes </a:t>
            </a:r>
            <a:r>
              <a:rPr lang="en-US" altLang="en-US" sz="2000" dirty="0" smtClean="0"/>
              <a:t>precipitation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pūtahi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– in Maori</a:t>
            </a:r>
            <a:endParaRPr lang="en-US" altLang="en-US" sz="2100" dirty="0"/>
          </a:p>
          <a:p>
            <a:pPr>
              <a:defRPr/>
            </a:pPr>
            <a:endParaRPr lang="en-US" altLang="en-US" sz="1050" dirty="0"/>
          </a:p>
          <a:p>
            <a:pPr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Stratocumulus</a:t>
            </a:r>
          </a:p>
          <a:p>
            <a:pPr lvl="1">
              <a:defRPr/>
            </a:pPr>
            <a:r>
              <a:rPr lang="en-US" altLang="en-US" sz="2000" dirty="0"/>
              <a:t>Scalloped bottom, covering most of sky</a:t>
            </a:r>
          </a:p>
          <a:p>
            <a:pPr lvl="1">
              <a:defRPr/>
            </a:pPr>
            <a:r>
              <a:rPr lang="en-US" altLang="en-US" sz="2000" dirty="0"/>
              <a:t>Long parallel rolled or blobs</a:t>
            </a:r>
          </a:p>
          <a:p>
            <a:pPr>
              <a:defRPr/>
            </a:pPr>
            <a:endParaRPr lang="en-US" altLang="en-US" sz="1050" dirty="0"/>
          </a:p>
          <a:p>
            <a:pPr>
              <a:defRPr/>
            </a:pPr>
            <a:r>
              <a:rPr lang="en-US" alt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Nimbostratus </a:t>
            </a:r>
          </a:p>
          <a:p>
            <a:pPr lvl="1">
              <a:defRPr/>
            </a:pPr>
            <a:r>
              <a:rPr lang="en-US" altLang="en-US" sz="2000" dirty="0" smtClean="0"/>
              <a:t>Chief precipitation producers (light but for a long time)</a:t>
            </a:r>
          </a:p>
          <a:p>
            <a:pPr lvl="1">
              <a:defRPr/>
            </a:pPr>
            <a:r>
              <a:rPr lang="en-US" altLang="en-US" sz="2000" dirty="0" smtClean="0"/>
              <a:t>Associated </a:t>
            </a:r>
            <a:r>
              <a:rPr lang="en-US" altLang="en-US" sz="2000" dirty="0"/>
              <a:t>with Stable </a:t>
            </a:r>
            <a:r>
              <a:rPr lang="en-US" altLang="en-US" sz="2000" dirty="0" smtClean="0"/>
              <a:t>conditions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okewa</a:t>
            </a:r>
            <a:r>
              <a:rPr lang="en-US" sz="2000" dirty="0"/>
              <a:t> – in Maori</a:t>
            </a:r>
            <a:endParaRPr lang="en-US" altLang="en-US" sz="2100" dirty="0"/>
          </a:p>
          <a:p>
            <a:pPr lvl="1"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400" dirty="0" smtClean="0"/>
              <a:t>Below </a:t>
            </a:r>
            <a:r>
              <a:rPr lang="en-US" altLang="en-US" sz="2400" dirty="0"/>
              <a:t>2,000 m (6,500 </a:t>
            </a:r>
            <a:r>
              <a:rPr lang="en-US" altLang="en-US" sz="2400" dirty="0" err="1"/>
              <a:t>ft</a:t>
            </a:r>
            <a:r>
              <a:rPr lang="en-US" altLang="en-US" sz="2400" dirty="0"/>
              <a:t>)</a:t>
            </a:r>
          </a:p>
          <a:p>
            <a:pPr>
              <a:defRPr/>
            </a:pPr>
            <a:endParaRPr lang="en-US" altLang="en-US" sz="1050" dirty="0"/>
          </a:p>
          <a:p>
            <a:pPr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LIQUID ONLY</a:t>
            </a:r>
            <a:endParaRPr lang="en-US" altLang="en-US" sz="1800" b="1" dirty="0">
              <a:solidFill>
                <a:srgbClr val="00B05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06" y="396026"/>
            <a:ext cx="249555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06" y="2686789"/>
            <a:ext cx="2514600" cy="1519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06" y="4644176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5765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05735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Clouds with Vertical Development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0456" y="1078930"/>
            <a:ext cx="7714445" cy="5292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lnSpc>
                <a:spcPct val="80000"/>
              </a:lnSpc>
              <a:spcBef>
                <a:spcPts val="1000"/>
              </a:spcBef>
              <a:defRPr/>
            </a:pPr>
            <a:r>
              <a:rPr lang="en-US" alt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Cumulus -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aopua'a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– in </a:t>
            </a:r>
            <a:r>
              <a:rPr lang="en-US" sz="2000" dirty="0" smtClean="0"/>
              <a:t>Hawaiian</a:t>
            </a:r>
            <a:endParaRPr lang="en-US" altLang="en-US" sz="2100" dirty="0"/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 smtClean="0"/>
              <a:t>Individual </a:t>
            </a:r>
            <a:r>
              <a:rPr lang="en-US" altLang="en-US" sz="2000" dirty="0"/>
              <a:t>masses that develop into vertical domes or towers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Tops often resemble cauliflower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Form on clear days</a:t>
            </a:r>
          </a:p>
          <a:p>
            <a:pPr>
              <a:lnSpc>
                <a:spcPct val="80000"/>
              </a:lnSpc>
              <a:defRPr/>
            </a:pPr>
            <a:endParaRPr lang="en-US" altLang="en-US" sz="11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Cumulonimbus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When Cumulus grow out of control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Dark, dense, billowing clouds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VERY TALL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12-20 km (7-12 miles</a:t>
            </a:r>
            <a:r>
              <a:rPr lang="en-US" altLang="en-US" sz="2000" dirty="0" smtClean="0"/>
              <a:t>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b="1" i="1" dirty="0" err="1" smtClean="0">
                <a:solidFill>
                  <a:srgbClr val="FF0000"/>
                </a:solidFill>
              </a:rPr>
              <a:t>aopehupehu</a:t>
            </a:r>
            <a:r>
              <a:rPr lang="en-US" sz="2000" i="1" dirty="0" smtClean="0"/>
              <a:t> – Clouds that are swelling up</a:t>
            </a:r>
            <a:endParaRPr lang="en-US" altLang="en-US" sz="2000" dirty="0"/>
          </a:p>
          <a:p>
            <a:pPr lvl="1">
              <a:lnSpc>
                <a:spcPct val="80000"/>
              </a:lnSpc>
              <a:defRPr/>
            </a:pPr>
            <a:endParaRPr lang="en-US" altLang="en-US" sz="16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dirty="0"/>
              <a:t>Bases are low (below 2,000 m) Tops up to 20 km!!</a:t>
            </a:r>
          </a:p>
          <a:p>
            <a:pPr>
              <a:lnSpc>
                <a:spcPct val="80000"/>
              </a:lnSpc>
              <a:defRPr/>
            </a:pPr>
            <a:endParaRPr lang="en-US" altLang="en-US" sz="1400" dirty="0"/>
          </a:p>
          <a:p>
            <a:pPr>
              <a:lnSpc>
                <a:spcPct val="80000"/>
              </a:lnSpc>
              <a:defRPr/>
            </a:pP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Water at the base, can have ice if they grow tall </a:t>
            </a:r>
            <a:r>
              <a:rPr lang="en-US" alt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enough</a:t>
            </a:r>
            <a:endParaRPr lang="en-US" alt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endParaRPr lang="en-US" altLang="en-US" sz="2400" dirty="0" smtClean="0"/>
          </a:p>
          <a:p>
            <a:pPr>
              <a:lnSpc>
                <a:spcPct val="80000"/>
              </a:lnSpc>
              <a:defRPr/>
            </a:pPr>
            <a:r>
              <a:rPr lang="en-US" altLang="en-US" sz="2400" dirty="0" smtClean="0"/>
              <a:t>Related </a:t>
            </a:r>
            <a:r>
              <a:rPr lang="en-US" altLang="en-US" sz="2400" dirty="0"/>
              <a:t>to </a:t>
            </a:r>
            <a:r>
              <a:rPr lang="en-US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unstable</a:t>
            </a:r>
            <a:r>
              <a:rPr lang="en-US" altLang="en-US" sz="2400" dirty="0"/>
              <a:t> air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1550447"/>
            <a:ext cx="3505200" cy="2624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7" y="4446047"/>
            <a:ext cx="3529013" cy="1925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Rectangle 1"/>
          <p:cNvSpPr/>
          <p:nvPr/>
        </p:nvSpPr>
        <p:spPr>
          <a:xfrm>
            <a:off x="8367674" y="1078930"/>
            <a:ext cx="3150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pua'a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means PIG in </a:t>
            </a:r>
            <a:r>
              <a:rPr lang="en-US" dirty="0"/>
              <a:t>Hawaiian</a:t>
            </a:r>
          </a:p>
        </p:txBody>
      </p:sp>
      <p:sp>
        <p:nvSpPr>
          <p:cNvPr id="3" name="Rectangle 2"/>
          <p:cNvSpPr/>
          <p:nvPr/>
        </p:nvSpPr>
        <p:spPr>
          <a:xfrm>
            <a:off x="5715930" y="2293135"/>
            <a:ext cx="2244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opua</a:t>
            </a:r>
            <a:r>
              <a:rPr lang="en-US" sz="2400" dirty="0"/>
              <a:t> – </a:t>
            </a:r>
            <a:r>
              <a:rPr lang="en-US" sz="2400" dirty="0" smtClean="0"/>
              <a:t>A bank of Trade Wind Cumulus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444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4696" y="193183"/>
            <a:ext cx="5550793" cy="1429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Hawaiian Words Related to Clouds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92" y="2166922"/>
            <a:ext cx="5381402" cy="2173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907" y="49163"/>
            <a:ext cx="6272012" cy="67633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7678" y="569962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Treasury of Hawaiian Words in One Hundred and One Categories</a:t>
            </a:r>
          </a:p>
          <a:p>
            <a:r>
              <a:rPr lang="en-US" dirty="0"/>
              <a:t> By Harold Winfield Kent</a:t>
            </a:r>
          </a:p>
        </p:txBody>
      </p:sp>
    </p:spTree>
    <p:extLst>
      <p:ext uri="{BB962C8B-B14F-4D97-AF65-F5344CB8AC3E}">
        <p14:creationId xmlns:p14="http://schemas.microsoft.com/office/powerpoint/2010/main" val="139143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111963" y="0"/>
            <a:ext cx="2550017" cy="2923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Hawaiian Words Related to Clouds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73418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63479" y="5027955"/>
            <a:ext cx="24985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Treasury of Hawaiian Words in One Hundred and One Categories</a:t>
            </a:r>
          </a:p>
          <a:p>
            <a:r>
              <a:rPr lang="en-US" dirty="0"/>
              <a:t> By Harold Winfield Kent</a:t>
            </a:r>
          </a:p>
        </p:txBody>
      </p:sp>
    </p:spTree>
    <p:extLst>
      <p:ext uri="{BB962C8B-B14F-4D97-AF65-F5344CB8AC3E}">
        <p14:creationId xmlns:p14="http://schemas.microsoft.com/office/powerpoint/2010/main" val="158677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111963" y="0"/>
            <a:ext cx="2550017" cy="2923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Hawaiian Words Related to Clouds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76" y="423392"/>
            <a:ext cx="8393967" cy="60289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921758" y="4937803"/>
            <a:ext cx="26434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Treasury of Hawaiian Words in One Hundred and One Categories</a:t>
            </a:r>
          </a:p>
          <a:p>
            <a:r>
              <a:rPr lang="en-US" dirty="0"/>
              <a:t> By Harold Winfield Kent</a:t>
            </a:r>
          </a:p>
        </p:txBody>
      </p:sp>
    </p:spTree>
    <p:extLst>
      <p:ext uri="{BB962C8B-B14F-4D97-AF65-F5344CB8AC3E}">
        <p14:creationId xmlns:p14="http://schemas.microsoft.com/office/powerpoint/2010/main" val="21662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" y="0"/>
            <a:ext cx="62591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Types of Fog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7602128" cy="5046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29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FOG</a:t>
            </a:r>
            <a:r>
              <a:rPr lang="en-US" altLang="en-US" sz="2900" dirty="0"/>
              <a:t> = a cloud with its base at or very near the ground.</a:t>
            </a:r>
          </a:p>
          <a:p>
            <a:pPr>
              <a:lnSpc>
                <a:spcPct val="80000"/>
              </a:lnSpc>
              <a:defRPr/>
            </a:pPr>
            <a:endParaRPr lang="en-US" alt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endParaRPr lang="en-US" alt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9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Fogs formed by Cooling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Radiation Fog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Advection Fog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600" dirty="0"/>
              <a:t>Upslope Fog</a:t>
            </a:r>
          </a:p>
          <a:p>
            <a:pPr lvl="1">
              <a:lnSpc>
                <a:spcPct val="80000"/>
              </a:lnSpc>
              <a:defRPr/>
            </a:pPr>
            <a:endParaRPr lang="en-US" altLang="en-US" sz="2200" dirty="0"/>
          </a:p>
          <a:p>
            <a:pPr lvl="1">
              <a:lnSpc>
                <a:spcPct val="80000"/>
              </a:lnSpc>
              <a:defRPr/>
            </a:pPr>
            <a:endParaRPr lang="en-US" altLang="en-US" sz="2200" dirty="0"/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Fogs formed by Evaporation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500" dirty="0"/>
              <a:t>Steam Fog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500" dirty="0"/>
              <a:t>Frontal Fog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673" y="5086350"/>
            <a:ext cx="2741613" cy="1881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673" y="1676400"/>
            <a:ext cx="2741613" cy="18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261" y="0"/>
            <a:ext cx="2741612" cy="1808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673" y="3429000"/>
            <a:ext cx="2741613" cy="1824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4160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9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05735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Discussion if there’s time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2" y="2253803"/>
            <a:ext cx="10731695" cy="4117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How does the naming of clouds differ when we compare our modern method to the names of the Hawaiians?</a:t>
            </a:r>
          </a:p>
          <a:p>
            <a:pPr lvl="1">
              <a:lnSpc>
                <a:spcPct val="80000"/>
              </a:lnSpc>
              <a:defRPr/>
            </a:pPr>
            <a:endParaRPr lang="en-US" altLang="en-US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endParaRPr lang="en-US" altLang="en-US" sz="3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endParaRPr lang="en-US" altLang="en-US" sz="3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en-US" altLang="en-US" sz="32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0158" y="3430847"/>
            <a:ext cx="28848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</a:rPr>
              <a:t>The Hawaiian words for clouds are extremely descriptive of specific situations.</a:t>
            </a:r>
            <a:endParaRPr lang="en-US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1383</Words>
  <Application>Microsoft Office PowerPoint</Application>
  <PresentationFormat>Widescreen</PresentationFormat>
  <Paragraphs>251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Britannic Bold</vt:lpstr>
      <vt:lpstr>Calibri</vt:lpstr>
      <vt:lpstr>Calibri Light</vt:lpstr>
      <vt:lpstr>Tahoma</vt:lpstr>
      <vt:lpstr>Wingdings</vt:lpstr>
      <vt:lpstr>Office Theme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Windows User</cp:lastModifiedBy>
  <cp:revision>104</cp:revision>
  <dcterms:created xsi:type="dcterms:W3CDTF">2015-08-20T01:26:27Z</dcterms:created>
  <dcterms:modified xsi:type="dcterms:W3CDTF">2020-01-27T06:56:15Z</dcterms:modified>
</cp:coreProperties>
</file>